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mov" ContentType="video/quicktime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76" d="100"/>
          <a:sy n="76" d="100"/>
        </p:scale>
        <p:origin x="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 language statistics: </a:t>
            </a:r>
          </a:p>
          <a:p>
            <a:endParaRPr/>
          </a:p>
          <a:p>
            <a:r>
              <a:t>5-10% of world population is deaf/hard-of-hearing</a:t>
            </a:r>
          </a:p>
          <a:p>
            <a:r>
              <a:t>rely on sign language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English dictionary: 171,476 words in use</a:t>
            </a:r>
          </a:p>
          <a:p>
            <a:r>
              <a:t>ASL dictionary: ~10-30,000 words + lots of regional/country dialect</a:t>
            </a:r>
          </a:p>
          <a:p>
            <a:r>
              <a:t>fingerspelling used for names, emphasis and ‘loan’ words from English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Lighting</a:t>
            </a:r>
          </a:p>
          <a:p>
            <a:r>
              <a:t>Hand tracking</a:t>
            </a:r>
          </a:p>
          <a:p>
            <a:r>
              <a:t>Complex backgrounds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number of correct predictions made divided by the total number of predictions made</a:t>
            </a:r>
          </a:p>
          <a:p>
            <a:endParaRPr/>
          </a:p>
          <a:p>
            <a:r>
              <a:t>ResNet - Residual net with 50 layers (Microsoft)</a:t>
            </a:r>
          </a:p>
          <a:p>
            <a:r>
              <a:t>VGG16 - 16 layers (Uni of Oxford)</a:t>
            </a:r>
          </a:p>
          <a:p>
            <a:r>
              <a:t>my CNN - 2 conv layers + 1 max pool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number of correct predictions made divided by the total number of predictions made</a:t>
            </a:r>
          </a:p>
          <a:p>
            <a:endParaRPr/>
          </a:p>
          <a:p>
            <a:r>
              <a:t>ResNet - Residual net with 50 layers (Microsoft)</a:t>
            </a:r>
          </a:p>
          <a:p>
            <a:r>
              <a:t>VGG16 - 16 layers (Uni of Oxford)</a:t>
            </a:r>
          </a:p>
          <a:p>
            <a:r>
              <a:t>my CNN - 2 conv layers + 1 max pool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to ASL/local sign languages communities</a:t>
            </a:r>
          </a:p>
          <a:p>
            <a:r>
              <a:t>Host on a web app for education</a:t>
            </a:r>
          </a:p>
          <a:p>
            <a:r>
              <a:t>Open-source on GitHub -&gt; ready to train on other examples</a:t>
            </a:r>
          </a:p>
          <a:p>
            <a:r>
              <a:t>#Hand detection?</a:t>
            </a:r>
          </a:p>
          <a:p>
            <a:r>
              <a:t>#Expand training examples/words?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9" name="Shape 3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to ASL/local sign languages communities</a:t>
            </a:r>
          </a:p>
          <a:p>
            <a:r>
              <a:t>Host on a web app for education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keras.io/applications/#xception" TargetMode="External"/><Relationship Id="rId5" Type="http://schemas.openxmlformats.org/officeDocument/2006/relationships/hyperlink" Target="https://keras.io/applications/#vgg16" TargetMode="External"/><Relationship Id="rId6" Type="http://schemas.openxmlformats.org/officeDocument/2006/relationships/hyperlink" Target="https://keras.io/applications/#vgg19" TargetMode="External"/><Relationship Id="rId7" Type="http://schemas.openxmlformats.org/officeDocument/2006/relationships/hyperlink" Target="https://keras.io/applications/#resnet50" TargetMode="External"/><Relationship Id="rId8" Type="http://schemas.openxmlformats.org/officeDocument/2006/relationships/hyperlink" Target="https://keras.io/applications/#inceptionv3" TargetMode="External"/><Relationship Id="rId9" Type="http://schemas.openxmlformats.org/officeDocument/2006/relationships/hyperlink" Target="https://keras.io/applications/#inceptionresnetv2" TargetMode="External"/><Relationship Id="rId10" Type="http://schemas.openxmlformats.org/officeDocument/2006/relationships/hyperlink" Target="https://keras.io/applications/#mobilenet" TargetMode="External"/><Relationship Id="rId11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keras.io/applications/#vgg16" TargetMode="External"/><Relationship Id="rId5" Type="http://schemas.openxmlformats.org/officeDocument/2006/relationships/hyperlink" Target="https://keras.io/applications/#resnet50" TargetMode="External"/><Relationship Id="rId6" Type="http://schemas.openxmlformats.org/officeDocument/2006/relationships/hyperlink" Target="https://keras.io/applications/#inceptionv3" TargetMode="External"/><Relationship Id="rId7" Type="http://schemas.openxmlformats.org/officeDocument/2006/relationships/hyperlink" Target="https://keras.io/applications/#xception" TargetMode="External"/><Relationship Id="rId8" Type="http://schemas.openxmlformats.org/officeDocument/2006/relationships/hyperlink" Target="https://keras.io/applications/#mobilene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tif"/><Relationship Id="rId5" Type="http://schemas.openxmlformats.org/officeDocument/2006/relationships/hyperlink" Target="https://github.com/BelalC/sign2text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4" Type="http://schemas.openxmlformats.org/officeDocument/2006/relationships/image" Target="../media/image34.tif"/><Relationship Id="rId5" Type="http://schemas.openxmlformats.org/officeDocument/2006/relationships/image" Target="../media/image35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ras.io/building-powerful-image-classification-models-using-very-little-data.html" TargetMode="External"/><Relationship Id="rId4" Type="http://schemas.openxmlformats.org/officeDocument/2006/relationships/hyperlink" Target="https://medium.com/towards-data-science/an-intuitive-guide-to-deep-network-architectures-65fdc477db41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" TargetMode="External"/><Relationship Id="rId4" Type="http://schemas.openxmlformats.org/officeDocument/2006/relationships/hyperlink" Target="http://cs231n.github.io/transfer-learning/" TargetMode="External"/><Relationship Id="rId5" Type="http://schemas.openxmlformats.org/officeDocument/2006/relationships/image" Target="../media/image39.ti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etosa.io/ev/image-kerne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18/10/2017"/>
          <p:cNvSpPr txBox="1"/>
          <p:nvPr/>
        </p:nvSpPr>
        <p:spPr>
          <a:xfrm>
            <a:off x="5594654" y="7980389"/>
            <a:ext cx="1815492" cy="49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18/10/2017</a:t>
            </a:r>
          </a:p>
        </p:txBody>
      </p:sp>
      <p:sp>
        <p:nvSpPr>
          <p:cNvPr id="120" name="Belal Chaudhary"/>
          <p:cNvSpPr txBox="1"/>
          <p:nvPr/>
        </p:nvSpPr>
        <p:spPr>
          <a:xfrm>
            <a:off x="4124807" y="7031941"/>
            <a:ext cx="4755186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Belal Chaudhary</a:t>
            </a:r>
          </a:p>
        </p:txBody>
      </p:sp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373" y="3904772"/>
            <a:ext cx="1944055" cy="194405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ign2Text"/>
          <p:cNvSpPr txBox="1">
            <a:spLocks noGrp="1"/>
          </p:cNvSpPr>
          <p:nvPr>
            <p:ph type="ctrTitle"/>
          </p:nvPr>
        </p:nvSpPr>
        <p:spPr>
          <a:xfrm>
            <a:off x="1270000" y="532553"/>
            <a:ext cx="10464800" cy="2819401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Sign2Text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ASL BU Corpus…"/>
          <p:cNvSpPr/>
          <p:nvPr/>
        </p:nvSpPr>
        <p:spPr>
          <a:xfrm>
            <a:off x="2760375" y="2349362"/>
            <a:ext cx="3008582" cy="868776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ASL BU Corpus</a:t>
            </a:r>
          </a:p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~1500 images</a:t>
            </a:r>
          </a:p>
        </p:txBody>
      </p:sp>
      <p:pic>
        <p:nvPicPr>
          <p:cNvPr id="217" name="hand1_a_bot_seg_1_cropped.png" descr="hand1_a_bot_seg_1_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7675" y="3976699"/>
            <a:ext cx="3033982" cy="4451498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Crowdsourced…"/>
          <p:cNvSpPr/>
          <p:nvPr/>
        </p:nvSpPr>
        <p:spPr>
          <a:xfrm>
            <a:off x="8103524" y="2325039"/>
            <a:ext cx="3008583" cy="868775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Crowdsourced</a:t>
            </a:r>
          </a:p>
          <a:p>
            <a:pPr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~300 images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8635273" y="3948162"/>
            <a:ext cx="1945086" cy="4354600"/>
            <a:chOff x="0" y="0"/>
            <a:chExt cx="1945084" cy="4354599"/>
          </a:xfrm>
        </p:grpSpPr>
        <p:pic>
          <p:nvPicPr>
            <p:cNvPr id="219" name="frame_0000002_0000006.jpg" descr="frame_0000002_0000006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409515"/>
              <a:ext cx="1945085" cy="194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0" name="frame_0000001.jpg" descr="frame_000000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945085" cy="19450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2" name="Iteration 2"/>
          <p:cNvSpPr/>
          <p:nvPr/>
        </p:nvSpPr>
        <p:spPr>
          <a:xfrm>
            <a:off x="1285628" y="1479259"/>
            <a:ext cx="2028848" cy="535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Iteration 2</a:t>
            </a:r>
          </a:p>
        </p:txBody>
      </p:sp>
      <p:sp>
        <p:nvSpPr>
          <p:cNvPr id="223" name="+"/>
          <p:cNvSpPr txBox="1"/>
          <p:nvPr/>
        </p:nvSpPr>
        <p:spPr>
          <a:xfrm>
            <a:off x="6745592" y="2459899"/>
            <a:ext cx="3812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  <p:bldP spid="217" grpId="2" animBg="1" advAuto="0"/>
      <p:bldP spid="218" grpId="3" animBg="1" advAuto="0"/>
      <p:bldP spid="221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757622" y="2160041"/>
            <a:ext cx="11895512" cy="5060761"/>
            <a:chOff x="0" y="0"/>
            <a:chExt cx="11895510" cy="5060759"/>
          </a:xfrm>
        </p:grpSpPr>
        <p:pic>
          <p:nvPicPr>
            <p:cNvPr id="227" name="processed_b_004 copy.png" descr="processed_b_004 copy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44355" y="1413079"/>
              <a:ext cx="3606801" cy="360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B"/>
            <p:cNvSpPr txBox="1"/>
            <p:nvPr/>
          </p:nvSpPr>
          <p:spPr>
            <a:xfrm>
              <a:off x="5441275" y="0"/>
              <a:ext cx="1012961" cy="1531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29" name="C"/>
            <p:cNvSpPr txBox="1"/>
            <p:nvPr/>
          </p:nvSpPr>
          <p:spPr>
            <a:xfrm>
              <a:off x="9585630" y="0"/>
              <a:ext cx="1012961" cy="1531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</a:t>
              </a:r>
            </a:p>
          </p:txBody>
        </p:sp>
        <p:grpSp>
          <p:nvGrpSpPr>
            <p:cNvPr id="232" name="Group"/>
            <p:cNvGrpSpPr/>
            <p:nvPr/>
          </p:nvGrpSpPr>
          <p:grpSpPr>
            <a:xfrm>
              <a:off x="0" y="372756"/>
              <a:ext cx="3606800" cy="4688004"/>
              <a:chOff x="0" y="0"/>
              <a:chExt cx="3606800" cy="4688002"/>
            </a:xfrm>
          </p:grpSpPr>
          <p:pic>
            <p:nvPicPr>
              <p:cNvPr id="230" name="frame_0000001.jpg" descr="frame_0000001.jp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1081202"/>
                <a:ext cx="3606800" cy="3606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31" name="A"/>
              <p:cNvSpPr txBox="1"/>
              <p:nvPr/>
            </p:nvSpPr>
            <p:spPr>
              <a:xfrm>
                <a:off x="1526133" y="-1"/>
                <a:ext cx="554534" cy="838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800" b="1"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A</a:t>
                </a:r>
              </a:p>
            </p:txBody>
          </p:sp>
        </p:grpSp>
        <p:pic>
          <p:nvPicPr>
            <p:cNvPr id="233" name="processed_c_034.png" descr="processed_c_03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288710" y="1400486"/>
              <a:ext cx="3606801" cy="3606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ctangle"/>
          <p:cNvSpPr/>
          <p:nvPr/>
        </p:nvSpPr>
        <p:spPr>
          <a:xfrm>
            <a:off x="358387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40" name="Group"/>
          <p:cNvGrpSpPr/>
          <p:nvPr/>
        </p:nvGrpSpPr>
        <p:grpSpPr>
          <a:xfrm>
            <a:off x="1697635" y="2615012"/>
            <a:ext cx="1971999" cy="3501948"/>
            <a:chOff x="0" y="0"/>
            <a:chExt cx="1971997" cy="3501946"/>
          </a:xfrm>
        </p:grpSpPr>
        <p:pic>
          <p:nvPicPr>
            <p:cNvPr id="238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7535" y="0"/>
              <a:ext cx="1681765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9" name="Raw image"/>
            <p:cNvSpPr txBox="1"/>
            <p:nvPr/>
          </p:nvSpPr>
          <p:spPr>
            <a:xfrm>
              <a:off x="-1" y="2968546"/>
              <a:ext cx="197199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Raw image</a:t>
              </a:r>
            </a:p>
          </p:txBody>
        </p:sp>
      </p:grpSp>
      <p:grpSp>
        <p:nvGrpSpPr>
          <p:cNvPr id="244" name="Group"/>
          <p:cNvGrpSpPr/>
          <p:nvPr/>
        </p:nvGrpSpPr>
        <p:grpSpPr>
          <a:xfrm>
            <a:off x="4090641" y="2615012"/>
            <a:ext cx="3835529" cy="3933748"/>
            <a:chOff x="0" y="0"/>
            <a:chExt cx="3835528" cy="3933746"/>
          </a:xfrm>
        </p:grpSpPr>
        <p:sp>
          <p:nvSpPr>
            <p:cNvPr id="241" name="Line"/>
            <p:cNvSpPr/>
            <p:nvPr/>
          </p:nvSpPr>
          <p:spPr>
            <a:xfrm>
              <a:off x="0" y="1312098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42" name="Padding…"/>
            <p:cNvSpPr txBox="1"/>
            <p:nvPr/>
          </p:nvSpPr>
          <p:spPr>
            <a:xfrm>
              <a:off x="1494994" y="2536746"/>
              <a:ext cx="2168725" cy="139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Padding</a:t>
              </a:r>
            </a:p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+ </a:t>
              </a:r>
            </a:p>
            <a:p>
              <a: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BGR editing</a:t>
              </a:r>
            </a:p>
          </p:txBody>
        </p:sp>
        <p:pic>
          <p:nvPicPr>
            <p:cNvPr id="243" name="processed_a_041.png" descr="processed_a_04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68021" y="0"/>
              <a:ext cx="2467508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5" name="~2000 images…"/>
          <p:cNvSpPr txBox="1"/>
          <p:nvPr/>
        </p:nvSpPr>
        <p:spPr>
          <a:xfrm>
            <a:off x="1126845" y="7148270"/>
            <a:ext cx="1075111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~2000 images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~75 / class</a:t>
            </a:r>
          </a:p>
        </p:txBody>
      </p:sp>
      <p:grpSp>
        <p:nvGrpSpPr>
          <p:cNvPr id="253" name="Group"/>
          <p:cNvGrpSpPr/>
          <p:nvPr/>
        </p:nvGrpSpPr>
        <p:grpSpPr>
          <a:xfrm>
            <a:off x="8610755" y="2720435"/>
            <a:ext cx="3670338" cy="3396525"/>
            <a:chOff x="0" y="0"/>
            <a:chExt cx="3670337" cy="3396523"/>
          </a:xfrm>
        </p:grpSpPr>
        <p:sp>
          <p:nvSpPr>
            <p:cNvPr id="246" name="Line"/>
            <p:cNvSpPr/>
            <p:nvPr/>
          </p:nvSpPr>
          <p:spPr>
            <a:xfrm>
              <a:off x="1378508" y="405144"/>
              <a:ext cx="1396758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47" name="244 x 244"/>
            <p:cNvSpPr txBox="1"/>
            <p:nvPr/>
          </p:nvSpPr>
          <p:spPr>
            <a:xfrm>
              <a:off x="1511246" y="0"/>
              <a:ext cx="113128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244 x 244</a:t>
              </a:r>
            </a:p>
          </p:txBody>
        </p:sp>
        <p:pic>
          <p:nvPicPr>
            <p:cNvPr id="248" name="processed_a_039.png" descr="processed_a_039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423130" y="552919"/>
              <a:ext cx="1307513" cy="130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9" name="Line"/>
            <p:cNvSpPr/>
            <p:nvPr/>
          </p:nvSpPr>
          <p:spPr>
            <a:xfrm>
              <a:off x="0" y="1206675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50" name="Re-size for NN"/>
            <p:cNvSpPr txBox="1"/>
            <p:nvPr/>
          </p:nvSpPr>
          <p:spPr>
            <a:xfrm>
              <a:off x="341981" y="2863123"/>
              <a:ext cx="332835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Re-size for NN</a:t>
              </a:r>
            </a:p>
          </p:txBody>
        </p:sp>
        <p:sp>
          <p:nvSpPr>
            <p:cNvPr id="251" name="Line"/>
            <p:cNvSpPr/>
            <p:nvPr/>
          </p:nvSpPr>
          <p:spPr>
            <a:xfrm flipH="1">
              <a:off x="2901505" y="571675"/>
              <a:ext cx="1" cy="127000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52" name="processed_a_041.png" descr="processed_a_04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25810" y="552919"/>
              <a:ext cx="1307513" cy="1307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1" animBg="1" advAuto="0"/>
      <p:bldP spid="245" grpId="3" animBg="1" advAuto="0"/>
      <p:bldP spid="253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257" name="Table"/>
          <p:cNvGraphicFramePr/>
          <p:nvPr/>
        </p:nvGraphicFramePr>
        <p:xfrm>
          <a:off x="952164" y="2381284"/>
          <a:ext cx="11100467" cy="6559103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794166"/>
                <a:gridCol w="1571050"/>
                <a:gridCol w="1497469"/>
                <a:gridCol w="2104695"/>
                <a:gridCol w="1797850"/>
                <a:gridCol w="1335237"/>
              </a:tblGrid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Size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Top-1 Accuracy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Top-5 Accuracy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Parameters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Depth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4"/>
                        </a:rPr>
                        <a:t>Xception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88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22,910,480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5"/>
                        </a:rPr>
                        <a:t>VGG16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528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0.715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0.901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138,357,544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6"/>
                        </a:rPr>
                        <a:t>VGG19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549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0.727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0.910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143,667,240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7"/>
                        </a:rPr>
                        <a:t>ResNet50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0.759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25,636,712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8"/>
                        </a:rPr>
                        <a:t>InceptionV3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92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0.788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23,851,784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  <a:solidFill>
                      <a:srgbClr val="F3F6F6"/>
                    </a:solidFill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9"/>
                        </a:rPr>
                        <a:t>InceptionResNetV2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215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0.804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0.953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55,873,736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572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773729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10"/>
                        </a:rPr>
                        <a:t>MobileNet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 MB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0.665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0.871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4,253,864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solidFill>
                      <a:srgbClr val="F3F6F6"/>
                    </a:solidFill>
                  </a:tcPr>
                </a:tc>
              </a:tr>
            </a:tbl>
          </a:graphicData>
        </a:graphic>
      </p:graphicFrame>
      <p:sp>
        <p:nvSpPr>
          <p:cNvPr id="258" name="The top-1 and top-5 accuracy refers to the model's performance on the ImageNet validation dataset"/>
          <p:cNvSpPr txBox="1"/>
          <p:nvPr/>
        </p:nvSpPr>
        <p:spPr>
          <a:xfrm>
            <a:off x="826414" y="8802970"/>
            <a:ext cx="11351972" cy="99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500"/>
              </a:lnSpc>
              <a:spcBef>
                <a:spcPts val="2400"/>
              </a:spcBef>
              <a:defRPr sz="1800" b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The top-1 and top-5 accuracy refers to the model's performance on the ImageNet validation dataset</a:t>
            </a:r>
          </a:p>
        </p:txBody>
      </p:sp>
      <p:pic>
        <p:nvPicPr>
          <p:cNvPr id="259" name="Screen Shot 2017-10-18 at 17.19.21.png" descr="Screen Shot 2017-10-18 at 17.19.21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17096" y="1751868"/>
            <a:ext cx="10842041" cy="464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oup"/>
          <p:cNvGrpSpPr/>
          <p:nvPr/>
        </p:nvGrpSpPr>
        <p:grpSpPr>
          <a:xfrm>
            <a:off x="798066" y="3228672"/>
            <a:ext cx="11408668" cy="3296256"/>
            <a:chOff x="0" y="0"/>
            <a:chExt cx="11408666" cy="3296255"/>
          </a:xfrm>
        </p:grpSpPr>
        <p:sp>
          <p:nvSpPr>
            <p:cNvPr id="263" name="VGG16 Architecture"/>
            <p:cNvSpPr txBox="1"/>
            <p:nvPr/>
          </p:nvSpPr>
          <p:spPr>
            <a:xfrm>
              <a:off x="173710" y="0"/>
              <a:ext cx="444252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VGG16 Architecture</a:t>
              </a:r>
            </a:p>
          </p:txBody>
        </p:sp>
        <p:sp>
          <p:nvSpPr>
            <p:cNvPr id="264" name="1000 classes"/>
            <p:cNvSpPr/>
            <p:nvPr/>
          </p:nvSpPr>
          <p:spPr>
            <a:xfrm rot="5400000">
              <a:off x="10236000" y="1958014"/>
              <a:ext cx="1884661" cy="460674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1000 classes</a:t>
              </a:r>
            </a:p>
          </p:txBody>
        </p:sp>
        <p:pic>
          <p:nvPicPr>
            <p:cNvPr id="265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0" y="505048"/>
              <a:ext cx="10867099" cy="27912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67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Transfer learning"/>
          <p:cNvSpPr txBox="1"/>
          <p:nvPr/>
        </p:nvSpPr>
        <p:spPr>
          <a:xfrm>
            <a:off x="5605318" y="1600914"/>
            <a:ext cx="38241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Transfer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r="20406"/>
          <a:stretch>
            <a:fillRect/>
          </a:stretch>
        </p:blipFill>
        <p:spPr>
          <a:xfrm>
            <a:off x="523097" y="3947057"/>
            <a:ext cx="8128795" cy="262317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 flipV="1">
            <a:off x="8827160" y="3702271"/>
            <a:ext cx="1" cy="3112917"/>
          </a:xfrm>
          <a:prstGeom prst="lin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3" name="VGG16 architecture"/>
          <p:cNvSpPr txBox="1"/>
          <p:nvPr/>
        </p:nvSpPr>
        <p:spPr>
          <a:xfrm>
            <a:off x="648172" y="3453927"/>
            <a:ext cx="43833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architecture</a:t>
            </a:r>
          </a:p>
        </p:txBody>
      </p:sp>
      <p:sp>
        <p:nvSpPr>
          <p:cNvPr id="274" name="Flatten"/>
          <p:cNvSpPr/>
          <p:nvPr/>
        </p:nvSpPr>
        <p:spPr>
          <a:xfrm>
            <a:off x="9869586" y="3598240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Flatten</a:t>
            </a:r>
          </a:p>
        </p:txBody>
      </p:sp>
      <p:sp>
        <p:nvSpPr>
          <p:cNvPr id="275" name="FC (256)"/>
          <p:cNvSpPr/>
          <p:nvPr/>
        </p:nvSpPr>
        <p:spPr>
          <a:xfrm>
            <a:off x="9869586" y="4208442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FC (256)</a:t>
            </a:r>
          </a:p>
        </p:txBody>
      </p:sp>
      <p:sp>
        <p:nvSpPr>
          <p:cNvPr id="276" name="Dropout"/>
          <p:cNvSpPr/>
          <p:nvPr/>
        </p:nvSpPr>
        <p:spPr>
          <a:xfrm>
            <a:off x="9869586" y="4818644"/>
            <a:ext cx="1884661" cy="46067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Dropout</a:t>
            </a:r>
          </a:p>
        </p:txBody>
      </p:sp>
      <p:sp>
        <p:nvSpPr>
          <p:cNvPr id="277" name="FC (26)…"/>
          <p:cNvSpPr/>
          <p:nvPr/>
        </p:nvSpPr>
        <p:spPr>
          <a:xfrm>
            <a:off x="9142131" y="5419632"/>
            <a:ext cx="3339572" cy="675767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/>
            </a:pPr>
            <a:r>
              <a:t>FC (26) </a:t>
            </a:r>
          </a:p>
          <a:p>
            <a:pPr>
              <a:defRPr sz="1800"/>
            </a:pPr>
            <a:r>
              <a:t>+ softmax activation</a:t>
            </a:r>
          </a:p>
        </p:txBody>
      </p:sp>
      <p:sp>
        <p:nvSpPr>
          <p:cNvPr id="278" name="Probabilities / class"/>
          <p:cNvSpPr/>
          <p:nvPr/>
        </p:nvSpPr>
        <p:spPr>
          <a:xfrm>
            <a:off x="9142131" y="6248413"/>
            <a:ext cx="3339572" cy="663067"/>
          </a:xfrm>
          <a:prstGeom prst="rect">
            <a:avLst/>
          </a:prstGeom>
          <a:ln w="508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Probabilities / class</a:t>
            </a:r>
          </a:p>
        </p:txBody>
      </p:sp>
      <p:pic>
        <p:nvPicPr>
          <p:cNvPr id="27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1" name="Classification block"/>
          <p:cNvSpPr txBox="1"/>
          <p:nvPr/>
        </p:nvSpPr>
        <p:spPr>
          <a:xfrm>
            <a:off x="9323486" y="2870672"/>
            <a:ext cx="297686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 i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Classification block</a:t>
            </a:r>
          </a:p>
        </p:txBody>
      </p:sp>
      <p:sp>
        <p:nvSpPr>
          <p:cNvPr id="282" name="Transfer learning"/>
          <p:cNvSpPr txBox="1"/>
          <p:nvPr/>
        </p:nvSpPr>
        <p:spPr>
          <a:xfrm>
            <a:off x="5605318" y="1600914"/>
            <a:ext cx="38241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Transfer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6" name="DATA AUGMENTATION"/>
          <p:cNvSpPr txBox="1"/>
          <p:nvPr/>
        </p:nvSpPr>
        <p:spPr>
          <a:xfrm>
            <a:off x="4389412" y="3131657"/>
            <a:ext cx="386083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DATA AUGMENTATION</a:t>
            </a:r>
          </a:p>
        </p:txBody>
      </p:sp>
      <p:sp>
        <p:nvSpPr>
          <p:cNvPr id="287" name="Line"/>
          <p:cNvSpPr/>
          <p:nvPr/>
        </p:nvSpPr>
        <p:spPr>
          <a:xfrm>
            <a:off x="4433135" y="4457215"/>
            <a:ext cx="3773388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applied every epoch"/>
          <p:cNvSpPr txBox="1"/>
          <p:nvPr/>
        </p:nvSpPr>
        <p:spPr>
          <a:xfrm>
            <a:off x="4345690" y="4476733"/>
            <a:ext cx="37733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applied every epoch</a:t>
            </a:r>
          </a:p>
        </p:txBody>
      </p:sp>
      <p:pic>
        <p:nvPicPr>
          <p:cNvPr id="289" name="processed_a_041.png" descr="processed_a_0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155" y="3040706"/>
            <a:ext cx="2454463" cy="245446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Group"/>
          <p:cNvGrpSpPr/>
          <p:nvPr/>
        </p:nvGrpSpPr>
        <p:grpSpPr>
          <a:xfrm>
            <a:off x="10502135" y="2957807"/>
            <a:ext cx="1111349" cy="1123135"/>
            <a:chOff x="0" y="0"/>
            <a:chExt cx="1111348" cy="1123133"/>
          </a:xfrm>
        </p:grpSpPr>
        <p:sp>
          <p:nvSpPr>
            <p:cNvPr id="290" name="Square"/>
            <p:cNvSpPr/>
            <p:nvPr/>
          </p:nvSpPr>
          <p:spPr>
            <a:xfrm>
              <a:off x="0" y="0"/>
              <a:ext cx="1111349" cy="112313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1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437155" y="165888"/>
              <a:ext cx="646975" cy="9215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5" name="Group"/>
          <p:cNvGrpSpPr/>
          <p:nvPr/>
        </p:nvGrpSpPr>
        <p:grpSpPr>
          <a:xfrm rot="20700000">
            <a:off x="9086791" y="4286157"/>
            <a:ext cx="1123131" cy="1135042"/>
            <a:chOff x="0" y="0"/>
            <a:chExt cx="1123130" cy="1135040"/>
          </a:xfrm>
        </p:grpSpPr>
        <p:sp>
          <p:nvSpPr>
            <p:cNvPr id="293" name="Rectangle"/>
            <p:cNvSpPr/>
            <p:nvPr/>
          </p:nvSpPr>
          <p:spPr>
            <a:xfrm rot="21600000">
              <a:off x="0" y="0"/>
              <a:ext cx="1123130" cy="113504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4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 rot="21600000">
              <a:off x="441789" y="167646"/>
              <a:ext cx="653834" cy="9313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Group"/>
          <p:cNvGrpSpPr/>
          <p:nvPr/>
        </p:nvGrpSpPr>
        <p:grpSpPr>
          <a:xfrm>
            <a:off x="9097796" y="2962975"/>
            <a:ext cx="1101122" cy="1112799"/>
            <a:chOff x="0" y="0"/>
            <a:chExt cx="1101120" cy="1112798"/>
          </a:xfrm>
        </p:grpSpPr>
        <p:sp>
          <p:nvSpPr>
            <p:cNvPr id="296" name="Rectangle"/>
            <p:cNvSpPr/>
            <p:nvPr/>
          </p:nvSpPr>
          <p:spPr>
            <a:xfrm rot="21600000">
              <a:off x="0" y="0"/>
              <a:ext cx="1101121" cy="111279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297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5312" y="3181"/>
              <a:ext cx="641021" cy="9130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1" name="Group"/>
          <p:cNvGrpSpPr/>
          <p:nvPr/>
        </p:nvGrpSpPr>
        <p:grpSpPr>
          <a:xfrm rot="1200000">
            <a:off x="10496998" y="4286918"/>
            <a:ext cx="1121625" cy="1133520"/>
            <a:chOff x="0" y="0"/>
            <a:chExt cx="1121624" cy="1133519"/>
          </a:xfrm>
        </p:grpSpPr>
        <p:sp>
          <p:nvSpPr>
            <p:cNvPr id="299" name="Rectangle"/>
            <p:cNvSpPr/>
            <p:nvPr/>
          </p:nvSpPr>
          <p:spPr>
            <a:xfrm>
              <a:off x="0" y="0"/>
              <a:ext cx="1121625" cy="113352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300" name="processed_a_041.png" descr="processed_a_041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0892" t="8539" r="20892" b="8539"/>
            <a:stretch>
              <a:fillRect/>
            </a:stretch>
          </p:blipFill>
          <p:spPr>
            <a:xfrm>
              <a:off x="5411" y="3240"/>
              <a:ext cx="652957" cy="930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2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03" name="Screen Shot 2017-10-18 at 15.30.05.png" descr="Screen Shot 2017-10-18 at 15.30.0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2217" y="7031150"/>
            <a:ext cx="8140366" cy="1676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307" name="Table"/>
          <p:cNvGraphicFramePr/>
          <p:nvPr/>
        </p:nvGraphicFramePr>
        <p:xfrm>
          <a:off x="1030396" y="1444777"/>
          <a:ext cx="10944007" cy="5459098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2916524"/>
                <a:gridCol w="1812291"/>
                <a:gridCol w="3630011"/>
                <a:gridCol w="2585181"/>
              </a:tblGrid>
              <a:tr h="1337180">
                <a:tc rowSpan="2">
                  <a:txBody>
                    <a:bodyPr/>
                    <a:lstStyle/>
                    <a:p>
                      <a:pPr algn="r"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
FPS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Classification Block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r>
                        <a:rPr sz="18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Random Forest</a:t>
                      </a:r>
                    </a:p>
                  </a:txBody>
                  <a:tcPr marL="203200" marR="203200" marT="101600" marB="101600" anchor="b" horzOverflow="overflow">
                    <a:lnB w="25400">
                      <a:solidFill>
                        <a:srgbClr val="E1E4E5"/>
                      </a:solidFill>
                      <a:miter lim="400000"/>
                    </a:lnB>
                    <a:noFill/>
                  </a:tcPr>
                </a:tc>
              </a:tr>
              <a:tr h="8199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203200" marR="203200" marT="101600" marB="101600" anchor="ctr" horzOverflow="overflow">
                    <a:lnT w="25400">
                      <a:solidFill>
                        <a:srgbClr val="E1E4E5"/>
                      </a:solidFill>
                      <a:miter lim="400000"/>
                    </a:lnT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700"/>
                        </a:lnSpc>
                      </a:pPr>
                      <a:r>
                        <a:rPr i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Accuracy</a:t>
                      </a:r>
                    </a:p>
                  </a:txBody>
                  <a:tcPr marL="203200" marR="203200" marT="101600" marB="101600" anchor="ctr" horzOverflow="overflow">
                    <a:lnT w="25400">
                      <a:solidFill>
                        <a:srgbClr val="E1E4E5"/>
                      </a:solidFill>
                      <a:miter lim="400000"/>
                    </a:lnT>
                    <a:lnB w="254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9273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4"/>
                        </a:rPr>
                        <a:t>VGG16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1.69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0.853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254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5"/>
                        </a:rPr>
                        <a:t>ResNet50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2.87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0.799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6"/>
                        </a:rPr>
                        <a:t>InceptionV3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0.818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7"/>
                        </a:rPr>
                        <a:t>Xception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0.767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  <a:tr h="611528">
                <a:tc>
                  <a:txBody>
                    <a:bodyPr/>
                    <a:lstStyle/>
                    <a:p>
                      <a:pPr algn="r" defTabSz="457200">
                        <a:lnSpc>
                          <a:spcPts val="3600"/>
                        </a:lnSpc>
                        <a:defRPr b="1">
                          <a:solidFill>
                            <a:srgbClr val="8E4A4A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>
                          <a:hlinkClick r:id="rId8"/>
                        </a:rPr>
                        <a:t>MobileNet</a:t>
                      </a:r>
                    </a:p>
                  </a:txBody>
                  <a:tcPr marL="203200" marR="203200" marT="101600" marB="101600" anchor="ctr" horzOverflow="overflow"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5.66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0.997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R w="12700">
                      <a:solidFill>
                        <a:srgbClr val="E1E4E5"/>
                      </a:solidFill>
                      <a:miter lim="400000"/>
                    </a:lnR>
                    <a:lnT w="12700">
                      <a:solidFill>
                        <a:srgbClr val="E1E4E5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3600"/>
                        </a:lnSpc>
                      </a:pPr>
                      <a:r>
                        <a:rPr b="1">
                          <a:solidFill>
                            <a:srgbClr val="40404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0.687</a:t>
                      </a:r>
                    </a:p>
                  </a:txBody>
                  <a:tcPr marL="203200" marR="203200" marT="101600" marB="101600" anchor="ctr" horzOverflow="overflow">
                    <a:lnL w="12700">
                      <a:solidFill>
                        <a:srgbClr val="E1E4E5"/>
                      </a:solidFill>
                      <a:miter lim="400000"/>
                    </a:lnL>
                    <a:lnT w="12700">
                      <a:solidFill>
                        <a:srgbClr val="E1E4E5"/>
                      </a:solidFill>
                      <a:miter lim="400000"/>
                    </a:lnT>
                    <a:lnB w="12700">
                      <a:solidFill>
                        <a:srgbClr val="E1E4E5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8" name="MacBook Pro…"/>
          <p:cNvSpPr txBox="1"/>
          <p:nvPr/>
        </p:nvSpPr>
        <p:spPr>
          <a:xfrm>
            <a:off x="3336703" y="7270219"/>
            <a:ext cx="4464191" cy="139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MacBook Pro </a:t>
            </a:r>
          </a:p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16 GB 1600 MHz DDR3</a:t>
            </a:r>
          </a:p>
          <a:p>
            <a:pPr algn="l"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2.2 GHz Intel Core i7</a:t>
            </a:r>
          </a:p>
        </p:txBody>
      </p:sp>
      <p:sp>
        <p:nvSpPr>
          <p:cNvPr id="309" name="Testing done using:"/>
          <p:cNvSpPr txBox="1"/>
          <p:nvPr/>
        </p:nvSpPr>
        <p:spPr>
          <a:xfrm>
            <a:off x="1044755" y="7270220"/>
            <a:ext cx="2087347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"/>
              </a:lnSpc>
              <a:spcBef>
                <a:spcPts val="2400"/>
              </a:spcBef>
              <a:defRPr sz="1800" i="1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Testing done using:</a:t>
            </a:r>
          </a:p>
        </p:txBody>
      </p:sp>
      <p:sp>
        <p:nvSpPr>
          <p:cNvPr id="310" name="Rectangle"/>
          <p:cNvSpPr/>
          <p:nvPr/>
        </p:nvSpPr>
        <p:spPr>
          <a:xfrm>
            <a:off x="1057954" y="6269325"/>
            <a:ext cx="10888890" cy="63455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Rectangle"/>
          <p:cNvSpPr/>
          <p:nvPr/>
        </p:nvSpPr>
        <p:spPr>
          <a:xfrm>
            <a:off x="9833467" y="431295"/>
            <a:ext cx="1618265" cy="102874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318" name="Group"/>
          <p:cNvGrpSpPr/>
          <p:nvPr/>
        </p:nvGrpSpPr>
        <p:grpSpPr>
          <a:xfrm>
            <a:off x="1232873" y="2637404"/>
            <a:ext cx="8766117" cy="6057395"/>
            <a:chOff x="-1630805" y="-222675"/>
            <a:chExt cx="8766116" cy="6057394"/>
          </a:xfrm>
        </p:grpSpPr>
        <p:pic>
          <p:nvPicPr>
            <p:cNvPr id="316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-1630806" y="-222676"/>
              <a:ext cx="3346986" cy="4564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7" name="Public repo: https://github.com/BelalC/sign2text"/>
            <p:cNvSpPr txBox="1"/>
            <p:nvPr/>
          </p:nvSpPr>
          <p:spPr>
            <a:xfrm>
              <a:off x="482098" y="5364819"/>
              <a:ext cx="66532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 i="1">
                  <a:solidFill>
                    <a:srgbClr val="0433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 i="0">
                  <a:solidFill>
                    <a:srgbClr val="000000"/>
                  </a:solidFill>
                </a:rPr>
                <a:t>Public repo:</a:t>
              </a:r>
              <a:r>
                <a:t> </a:t>
              </a:r>
              <a:r>
                <a:rPr u="sng">
                  <a:hlinkClick r:id="rId5"/>
                </a:rPr>
                <a:t>https://github.com/BelalC/sign2text</a:t>
              </a:r>
            </a:p>
          </p:txBody>
        </p:sp>
      </p:grpSp>
      <p:pic>
        <p:nvPicPr>
          <p:cNvPr id="319" name="Screen Shot 2017-10-18 at 15.26.10.png" descr="Screen Shot 2017-10-18 at 15.26.1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83822" y="2649487"/>
            <a:ext cx="5227932" cy="49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7-10-18 at 15.29.26.png" descr="Screen Shot 2017-10-18 at 15.29.26.png"/>
          <p:cNvPicPr>
            <a:picLocks noChangeAspect="1"/>
          </p:cNvPicPr>
          <p:nvPr/>
        </p:nvPicPr>
        <p:blipFill>
          <a:blip r:embed="rId7">
            <a:extLst/>
          </a:blip>
          <a:srcRect t="11625" b="3692"/>
          <a:stretch>
            <a:fillRect/>
          </a:stretch>
        </p:blipFill>
        <p:spPr>
          <a:xfrm>
            <a:off x="5773650" y="3470324"/>
            <a:ext cx="5248258" cy="3633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"/>
          <p:cNvSpPr/>
          <p:nvPr/>
        </p:nvSpPr>
        <p:spPr>
          <a:xfrm>
            <a:off x="9833467" y="431295"/>
            <a:ext cx="1618265" cy="102874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7" name="VGG16 Demo - ~2 frames/ second"/>
          <p:cNvSpPr txBox="1"/>
          <p:nvPr/>
        </p:nvSpPr>
        <p:spPr>
          <a:xfrm>
            <a:off x="2645659" y="1706874"/>
            <a:ext cx="746098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Demo - ~2 frames/ second</a:t>
            </a:r>
          </a:p>
        </p:txBody>
      </p:sp>
      <p:pic>
        <p:nvPicPr>
          <p:cNvPr id="2" name="jiji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36133" y="2423613"/>
            <a:ext cx="10583333" cy="661458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bjectives:…"/>
          <p:cNvSpPr txBox="1"/>
          <p:nvPr/>
        </p:nvSpPr>
        <p:spPr>
          <a:xfrm>
            <a:off x="1126845" y="4803868"/>
            <a:ext cx="10751110" cy="280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Objectives: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Translate ASL from images into text (‘Sign2Text’)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Focus on the ASL alphabet (A-Z)</a:t>
            </a:r>
          </a:p>
        </p:txBody>
      </p:sp>
      <p:sp>
        <p:nvSpPr>
          <p:cNvPr id="127" name="Real-time translation of Sign Language into text"/>
          <p:cNvSpPr txBox="1">
            <a:spLocks noGrp="1"/>
          </p:cNvSpPr>
          <p:nvPr>
            <p:ph type="title"/>
          </p:nvPr>
        </p:nvSpPr>
        <p:spPr>
          <a:xfrm>
            <a:off x="1270000" y="532553"/>
            <a:ext cx="10464800" cy="2819401"/>
          </a:xfrm>
          <a:prstGeom prst="rect">
            <a:avLst/>
          </a:prstGeom>
        </p:spPr>
        <p:txBody>
          <a:bodyPr anchor="b"/>
          <a:lstStyle>
            <a:lvl1pPr defTabSz="560831">
              <a:defRPr sz="7679"/>
            </a:lvl1pPr>
          </a:lstStyle>
          <a:p>
            <a:r>
              <a:t>Real-time translation of Sign Language into 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utur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332" name="More data! (&amp; augmentation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data! (&amp; augmentation)</a:t>
            </a:r>
          </a:p>
          <a:p>
            <a:r>
              <a:t>Word &amp; sentence-level translation</a:t>
            </a:r>
          </a:p>
          <a:p>
            <a:r>
              <a:t>Other sign languages</a:t>
            </a:r>
          </a:p>
          <a:p>
            <a:r>
              <a:t>Hand tracking</a:t>
            </a:r>
          </a:p>
          <a:p>
            <a:r>
              <a:t>Port to mobile/embedded systems</a:t>
            </a:r>
          </a:p>
          <a:p>
            <a:r>
              <a:t>Speech2Text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hanks"/>
          <p:cNvSpPr txBox="1">
            <a:spLocks noGrp="1"/>
          </p:cNvSpPr>
          <p:nvPr>
            <p:ph type="title"/>
          </p:nvPr>
        </p:nvSpPr>
        <p:spPr>
          <a:xfrm>
            <a:off x="1231362" y="444500"/>
            <a:ext cx="4708435" cy="2159000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  <p:sp>
        <p:nvSpPr>
          <p:cNvPr id="335" name="Data science…"/>
          <p:cNvSpPr txBox="1">
            <a:spLocks noGrp="1"/>
          </p:cNvSpPr>
          <p:nvPr>
            <p:ph type="body" sz="quarter" idx="1"/>
          </p:nvPr>
        </p:nvSpPr>
        <p:spPr>
          <a:xfrm>
            <a:off x="7166066" y="2791850"/>
            <a:ext cx="5463580" cy="3072646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Data science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Deep learning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Text, images, time-series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Biotechnology</a:t>
            </a:r>
          </a:p>
        </p:txBody>
      </p:sp>
      <p:sp>
        <p:nvSpPr>
          <p:cNvPr id="336" name="Let’s talk…"/>
          <p:cNvSpPr txBox="1"/>
          <p:nvPr/>
        </p:nvSpPr>
        <p:spPr>
          <a:xfrm>
            <a:off x="6449562" y="371542"/>
            <a:ext cx="5315433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43305">
              <a:defRPr sz="7440"/>
            </a:lvl1pPr>
          </a:lstStyle>
          <a:p>
            <a:r>
              <a:rPr dirty="0"/>
              <a:t>Let’s talk…</a:t>
            </a:r>
          </a:p>
        </p:txBody>
      </p:sp>
      <p:grpSp>
        <p:nvGrpSpPr>
          <p:cNvPr id="341" name="Group"/>
          <p:cNvGrpSpPr/>
          <p:nvPr/>
        </p:nvGrpSpPr>
        <p:grpSpPr>
          <a:xfrm>
            <a:off x="7455845" y="6518662"/>
            <a:ext cx="3909864" cy="2411867"/>
            <a:chOff x="0" y="0"/>
            <a:chExt cx="3909862" cy="2411866"/>
          </a:xfrm>
        </p:grpSpPr>
        <p:sp>
          <p:nvSpPr>
            <p:cNvPr id="337" name="/BelalC"/>
            <p:cNvSpPr txBox="1"/>
            <p:nvPr/>
          </p:nvSpPr>
          <p:spPr>
            <a:xfrm>
              <a:off x="1254313" y="442702"/>
              <a:ext cx="163499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/BelalC</a:t>
              </a:r>
            </a:p>
          </p:txBody>
        </p:sp>
        <p:pic>
          <p:nvPicPr>
            <p:cNvPr id="338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5305" cy="13553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/belalchaudhary"/>
            <p:cNvSpPr txBox="1"/>
            <p:nvPr/>
          </p:nvSpPr>
          <p:spPr>
            <a:xfrm>
              <a:off x="1154691" y="1766141"/>
              <a:ext cx="27551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i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/belalchaudhary</a:t>
              </a:r>
            </a:p>
          </p:txBody>
        </p:sp>
        <p:pic>
          <p:nvPicPr>
            <p:cNvPr id="34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6876" y="1590315"/>
              <a:ext cx="821552" cy="8215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Volunteer signers, interpreters, signing community…"/>
          <p:cNvSpPr txBox="1"/>
          <p:nvPr/>
        </p:nvSpPr>
        <p:spPr>
          <a:xfrm>
            <a:off x="985981" y="2791850"/>
            <a:ext cx="5463581" cy="3072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Volunteer signers, interpreters, signing community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Boston University</a:t>
            </a:r>
          </a:p>
        </p:txBody>
      </p:sp>
      <p:pic>
        <p:nvPicPr>
          <p:cNvPr id="34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0187" y="6632618"/>
            <a:ext cx="3584098" cy="8418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rcRect t="16024" b="33431"/>
          <a:stretch>
            <a:fillRect/>
          </a:stretch>
        </p:blipFill>
        <p:spPr>
          <a:xfrm>
            <a:off x="838013" y="7898829"/>
            <a:ext cx="4708362" cy="1189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pic>
        <p:nvPicPr>
          <p:cNvPr id="347" name="Screen Shot 2017-10-18 at 17.13.52.png" descr="Screen Shot 2017-10-18 at 17.13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26" y="5493784"/>
            <a:ext cx="4683643" cy="2910104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‘Naive’ Inception Module"/>
          <p:cNvSpPr txBox="1"/>
          <p:nvPr/>
        </p:nvSpPr>
        <p:spPr>
          <a:xfrm>
            <a:off x="1469750" y="4433354"/>
            <a:ext cx="367099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‘Naive’ Inception Module</a:t>
            </a:r>
          </a:p>
        </p:txBody>
      </p:sp>
      <p:sp>
        <p:nvSpPr>
          <p:cNvPr id="349" name="Transfer learning with Keras:…"/>
          <p:cNvSpPr txBox="1"/>
          <p:nvPr/>
        </p:nvSpPr>
        <p:spPr>
          <a:xfrm>
            <a:off x="904817" y="1780137"/>
            <a:ext cx="886765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499" indent="-444499" algn="l">
              <a:buSzPct val="75000"/>
              <a:buChar char="•"/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Transfer learning with Keras:</a:t>
            </a:r>
          </a:p>
          <a:p>
            <a:pPr marL="889000" lvl="1" indent="-444500" algn="l">
              <a:buSzPct val="75000"/>
              <a:buChar char="•"/>
              <a:defRPr sz="1800"/>
            </a:pPr>
            <a:r>
              <a:rPr u="sng">
                <a:hlinkClick r:id="rId3"/>
              </a:rPr>
              <a:t>https://blog.keras.io/building-powerful-image-classification-models-using-very-little-data.html</a:t>
            </a:r>
          </a:p>
          <a:p>
            <a:pPr marL="444499" indent="-444499" algn="l">
              <a:buSzPct val="75000"/>
              <a:buChar char="•"/>
              <a:defRPr sz="1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Deep learning architectures:</a:t>
            </a:r>
          </a:p>
          <a:p>
            <a:pPr marL="889000" lvl="1" indent="-444500" algn="l">
              <a:buSzPct val="75000"/>
              <a:buChar char="•"/>
              <a:defRPr sz="1800"/>
            </a:pPr>
            <a:r>
              <a:rPr u="sng">
                <a:hlinkClick r:id="rId4"/>
              </a:rPr>
              <a:t>https://medium.com/towards-data-science/an-intuitive-guide-to-deep-network-architectures-65fdc477db41</a:t>
            </a:r>
          </a:p>
        </p:txBody>
      </p:sp>
      <p:pic>
        <p:nvPicPr>
          <p:cNvPr id="350" name="Screen Shot 2017-10-18 at 17.13.24.png" descr="Screen Shot 2017-10-18 at 17.13.24.png"/>
          <p:cNvPicPr>
            <a:picLocks noChangeAspect="1"/>
          </p:cNvPicPr>
          <p:nvPr/>
        </p:nvPicPr>
        <p:blipFill>
          <a:blip r:embed="rId5">
            <a:extLst/>
          </a:blip>
          <a:srcRect t="12246"/>
          <a:stretch>
            <a:fillRect/>
          </a:stretch>
        </p:blipFill>
        <p:spPr>
          <a:xfrm>
            <a:off x="6955721" y="5377409"/>
            <a:ext cx="4559724" cy="3142688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Xception network"/>
          <p:cNvSpPr txBox="1"/>
          <p:nvPr/>
        </p:nvSpPr>
        <p:spPr>
          <a:xfrm>
            <a:off x="7908259" y="4433354"/>
            <a:ext cx="265464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Xception network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pic>
        <p:nvPicPr>
          <p:cNvPr id="35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626" y="1955800"/>
            <a:ext cx="11565548" cy="6791684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VGG16 Architecture"/>
          <p:cNvSpPr txBox="1"/>
          <p:nvPr/>
        </p:nvSpPr>
        <p:spPr>
          <a:xfrm>
            <a:off x="6592540" y="3155950"/>
            <a:ext cx="44425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VGG16 Architecture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ppendix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549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Appendix</a:t>
            </a:r>
          </a:p>
        </p:txBody>
      </p:sp>
      <p:sp>
        <p:nvSpPr>
          <p:cNvPr id="358" name="Convolutional neural networks, transfer learning &amp; more…"/>
          <p:cNvSpPr txBox="1">
            <a:spLocks noGrp="1"/>
          </p:cNvSpPr>
          <p:nvPr>
            <p:ph type="body" sz="quarter" idx="1"/>
          </p:nvPr>
        </p:nvSpPr>
        <p:spPr>
          <a:xfrm>
            <a:off x="1308100" y="8043961"/>
            <a:ext cx="11099800" cy="1191804"/>
          </a:xfrm>
          <a:prstGeom prst="rect">
            <a:avLst/>
          </a:prstGeom>
        </p:spPr>
        <p:txBody>
          <a:bodyPr/>
          <a:lstStyle/>
          <a:p>
            <a:pPr marL="0" indent="0" defTabSz="239522">
              <a:spcBef>
                <a:spcPts val="400"/>
              </a:spcBef>
              <a:buSzTx/>
              <a:buNone/>
              <a:defRPr sz="1476" b="1">
                <a:latin typeface="Helvetica"/>
                <a:ea typeface="Helvetica"/>
                <a:cs typeface="Helvetica"/>
                <a:sym typeface="Helvetica"/>
              </a:defRPr>
            </a:pPr>
            <a:r>
              <a:t>Convolutional neural networks, transfer learning &amp; more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2"/>
              </a:rPr>
              <a:t>http://setosa.io/ev/image-kernels/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3"/>
              </a:rPr>
              <a:t>http://cs231n.github.io/</a:t>
            </a:r>
          </a:p>
          <a:p>
            <a:pPr marL="182244" indent="-182244" defTabSz="239522">
              <a:spcBef>
                <a:spcPts val="400"/>
              </a:spcBef>
              <a:defRPr sz="1476"/>
            </a:pPr>
            <a:r>
              <a:rPr u="sng">
                <a:hlinkClick r:id="rId4"/>
              </a:rPr>
              <a:t>http://cs231n.github.io/transfer-learning/</a:t>
            </a:r>
          </a:p>
        </p:txBody>
      </p:sp>
      <p:pic>
        <p:nvPicPr>
          <p:cNvPr id="359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6000" y="1662037"/>
            <a:ext cx="10972800" cy="6219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Pipeline</a:t>
            </a:r>
          </a:p>
        </p:txBody>
      </p:sp>
      <p:pic>
        <p:nvPicPr>
          <p:cNvPr id="1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126489" y="2488497"/>
            <a:ext cx="11099801" cy="21801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Group"/>
          <p:cNvGrpSpPr/>
          <p:nvPr/>
        </p:nvGrpSpPr>
        <p:grpSpPr>
          <a:xfrm>
            <a:off x="1974711" y="4130978"/>
            <a:ext cx="7054989" cy="395866"/>
            <a:chOff x="0" y="0"/>
            <a:chExt cx="7054987" cy="395864"/>
          </a:xfrm>
        </p:grpSpPr>
        <p:sp>
          <p:nvSpPr>
            <p:cNvPr id="133" name="Line"/>
            <p:cNvSpPr/>
            <p:nvPr/>
          </p:nvSpPr>
          <p:spPr>
            <a:xfrm flipV="1">
              <a:off x="7042158" y="0"/>
              <a:ext cx="1" cy="383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4" name="Line"/>
            <p:cNvSpPr/>
            <p:nvPr/>
          </p:nvSpPr>
          <p:spPr>
            <a:xfrm>
              <a:off x="0" y="395864"/>
              <a:ext cx="7054988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5" name="Line"/>
            <p:cNvSpPr/>
            <p:nvPr/>
          </p:nvSpPr>
          <p:spPr>
            <a:xfrm flipV="1">
              <a:off x="6712" y="0"/>
              <a:ext cx="1" cy="38384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7354632" y="5201577"/>
            <a:ext cx="4571401" cy="3690889"/>
            <a:chOff x="0" y="0"/>
            <a:chExt cx="4571400" cy="3690888"/>
          </a:xfrm>
        </p:grpSpPr>
        <p:pic>
          <p:nvPicPr>
            <p:cNvPr id="137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972042"/>
              <a:ext cx="4571401" cy="17188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0" name="Group"/>
            <p:cNvGrpSpPr/>
            <p:nvPr/>
          </p:nvGrpSpPr>
          <p:grpSpPr>
            <a:xfrm>
              <a:off x="282478" y="0"/>
              <a:ext cx="4275046" cy="1321200"/>
              <a:chOff x="0" y="0"/>
              <a:chExt cx="4275045" cy="1321199"/>
            </a:xfrm>
          </p:grpSpPr>
          <p:pic>
            <p:nvPicPr>
              <p:cNvPr id="138" name="pasted-image.tiff" descr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0" y="5950"/>
                <a:ext cx="2331830" cy="12627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pasted-image.tiff" descr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953845" y="0"/>
                <a:ext cx="1321201" cy="1321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46" name="Group"/>
          <p:cNvGrpSpPr/>
          <p:nvPr/>
        </p:nvGrpSpPr>
        <p:grpSpPr>
          <a:xfrm>
            <a:off x="4942943" y="4946568"/>
            <a:ext cx="1486781" cy="4026393"/>
            <a:chOff x="0" y="0"/>
            <a:chExt cx="1486780" cy="4026391"/>
          </a:xfrm>
        </p:grpSpPr>
        <p:pic>
          <p:nvPicPr>
            <p:cNvPr id="142" name="pasted-image.tiff" descr="pasted-image.tif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486781" cy="1831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5" name="Group"/>
            <p:cNvGrpSpPr/>
            <p:nvPr/>
          </p:nvGrpSpPr>
          <p:grpSpPr>
            <a:xfrm>
              <a:off x="45322" y="2194340"/>
              <a:ext cx="1396136" cy="1832052"/>
              <a:chOff x="0" y="0"/>
              <a:chExt cx="1396135" cy="1832051"/>
            </a:xfrm>
          </p:grpSpPr>
          <p:pic>
            <p:nvPicPr>
              <p:cNvPr id="143" name="pasted-image.tiff" descr="pasted-image.tiff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96136" cy="13961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4" name="Pillow"/>
              <p:cNvSpPr txBox="1"/>
              <p:nvPr/>
            </p:nvSpPr>
            <p:spPr>
              <a:xfrm>
                <a:off x="228875" y="1338305"/>
                <a:ext cx="938386" cy="4937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/>
                </a:lvl1pPr>
              </a:lstStyle>
              <a:p>
                <a:r>
                  <a:t>Pillow</a:t>
                </a:r>
              </a:p>
            </p:txBody>
          </p:sp>
        </p:grpSp>
      </p:grpSp>
      <p:grpSp>
        <p:nvGrpSpPr>
          <p:cNvPr id="149" name="Group"/>
          <p:cNvGrpSpPr/>
          <p:nvPr/>
        </p:nvGrpSpPr>
        <p:grpSpPr>
          <a:xfrm>
            <a:off x="836818" y="5145024"/>
            <a:ext cx="3181217" cy="3936915"/>
            <a:chOff x="0" y="0"/>
            <a:chExt cx="3181216" cy="3936914"/>
          </a:xfrm>
        </p:grpSpPr>
        <p:pic>
          <p:nvPicPr>
            <p:cNvPr id="147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1886906"/>
              <a:ext cx="3181217" cy="20500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pasted-image.tiff" descr="pasted-image.tiff"/>
            <p:cNvPicPr>
              <a:picLocks noChangeAspect="1"/>
            </p:cNvPicPr>
            <p:nvPr/>
          </p:nvPicPr>
          <p:blipFill>
            <a:blip r:embed="rId9">
              <a:extLst/>
            </a:blip>
            <a:srcRect b="11853"/>
            <a:stretch>
              <a:fillRect/>
            </a:stretch>
          </p:blipFill>
          <p:spPr>
            <a:xfrm>
              <a:off x="448798" y="0"/>
              <a:ext cx="2283543" cy="14341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3" animBg="1" advAuto="0"/>
      <p:bldP spid="146" grpId="2" animBg="1" advAuto="0"/>
      <p:bldP spid="14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55" name="Group"/>
          <p:cNvGrpSpPr/>
          <p:nvPr/>
        </p:nvGrpSpPr>
        <p:grpSpPr>
          <a:xfrm>
            <a:off x="4985409" y="2300716"/>
            <a:ext cx="3033982" cy="6078835"/>
            <a:chOff x="0" y="0"/>
            <a:chExt cx="3033981" cy="6078833"/>
          </a:xfrm>
        </p:grpSpPr>
        <p:sp>
          <p:nvSpPr>
            <p:cNvPr id="153" name="ASL BU Corpus…"/>
            <p:cNvSpPr/>
            <p:nvPr/>
          </p:nvSpPr>
          <p:spPr>
            <a:xfrm>
              <a:off x="12700" y="0"/>
              <a:ext cx="3008582" cy="868775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ASL BU Corpus</a:t>
              </a:r>
            </a:p>
            <a:p>
              <a:pPr>
                <a:defRPr sz="24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~1500 images</a:t>
              </a:r>
            </a:p>
          </p:txBody>
        </p:sp>
        <p:pic>
          <p:nvPicPr>
            <p:cNvPr id="154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627336"/>
              <a:ext cx="3033982" cy="44514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Iteration 1"/>
          <p:cNvSpPr/>
          <p:nvPr/>
        </p:nvSpPr>
        <p:spPr>
          <a:xfrm>
            <a:off x="1285628" y="1479259"/>
            <a:ext cx="2028848" cy="535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Iteration 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2" name="Group"/>
          <p:cNvGrpSpPr/>
          <p:nvPr/>
        </p:nvGrpSpPr>
        <p:grpSpPr>
          <a:xfrm>
            <a:off x="769213" y="2789875"/>
            <a:ext cx="3098801" cy="4173850"/>
            <a:chOff x="0" y="0"/>
            <a:chExt cx="3098800" cy="4173849"/>
          </a:xfrm>
        </p:grpSpPr>
        <p:pic>
          <p:nvPicPr>
            <p:cNvPr id="160" name="Group" descr="Group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075049"/>
              <a:ext cx="3098800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U"/>
            <p:cNvSpPr txBox="1"/>
            <p:nvPr/>
          </p:nvSpPr>
          <p:spPr>
            <a:xfrm>
              <a:off x="1272133" y="-1"/>
              <a:ext cx="55453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U</a:t>
              </a:r>
            </a:p>
          </p:txBody>
        </p:sp>
      </p:grpSp>
      <p:grpSp>
        <p:nvGrpSpPr>
          <p:cNvPr id="165" name="Group"/>
          <p:cNvGrpSpPr/>
          <p:nvPr/>
        </p:nvGrpSpPr>
        <p:grpSpPr>
          <a:xfrm>
            <a:off x="4958450" y="2789875"/>
            <a:ext cx="3093355" cy="4173850"/>
            <a:chOff x="0" y="0"/>
            <a:chExt cx="3093353" cy="4173849"/>
          </a:xfrm>
        </p:grpSpPr>
        <p:pic>
          <p:nvPicPr>
            <p:cNvPr id="163" name="Group" descr="Group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075049"/>
              <a:ext cx="3093354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V"/>
            <p:cNvSpPr txBox="1"/>
            <p:nvPr/>
          </p:nvSpPr>
          <p:spPr>
            <a:xfrm>
              <a:off x="1283499" y="-1"/>
              <a:ext cx="52090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9142241" y="2789875"/>
            <a:ext cx="3093346" cy="4173850"/>
            <a:chOff x="0" y="0"/>
            <a:chExt cx="3093344" cy="4173849"/>
          </a:xfrm>
        </p:grpSpPr>
        <p:pic>
          <p:nvPicPr>
            <p:cNvPr id="166" name="Group" descr="Group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075049"/>
              <a:ext cx="3093345" cy="3098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W"/>
            <p:cNvSpPr txBox="1"/>
            <p:nvPr/>
          </p:nvSpPr>
          <p:spPr>
            <a:xfrm>
              <a:off x="1201837" y="-1"/>
              <a:ext cx="689671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ectangle"/>
          <p:cNvSpPr/>
          <p:nvPr/>
        </p:nvSpPr>
        <p:spPr>
          <a:xfrm>
            <a:off x="149091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72" name="hand1_a_bot_seg_1_cropped.png" descr="hand1_a_bot_seg_1_cropp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661" y="3273351"/>
            <a:ext cx="3033983" cy="44514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"/>
          <p:cNvGrpSpPr/>
          <p:nvPr/>
        </p:nvGrpSpPr>
        <p:grpSpPr>
          <a:xfrm>
            <a:off x="8964571" y="2057732"/>
            <a:ext cx="3033982" cy="5537982"/>
            <a:chOff x="0" y="465169"/>
            <a:chExt cx="3033981" cy="5537981"/>
          </a:xfrm>
        </p:grpSpPr>
        <p:pic>
          <p:nvPicPr>
            <p:cNvPr id="173" name="hand1_n_left_seg_1_cropped.png" descr="hand1_n_lef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642683"/>
              <a:ext cx="3033982" cy="43604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N"/>
            <p:cNvSpPr txBox="1"/>
            <p:nvPr/>
          </p:nvSpPr>
          <p:spPr>
            <a:xfrm>
              <a:off x="1028570" y="465169"/>
              <a:ext cx="976842" cy="10288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</a:t>
              </a:r>
            </a:p>
          </p:txBody>
        </p:sp>
      </p:grpSp>
      <p:grpSp>
        <p:nvGrpSpPr>
          <p:cNvPr id="178" name="Group"/>
          <p:cNvGrpSpPr/>
          <p:nvPr/>
        </p:nvGrpSpPr>
        <p:grpSpPr>
          <a:xfrm>
            <a:off x="4817402" y="1933493"/>
            <a:ext cx="3270267" cy="5726954"/>
            <a:chOff x="0" y="109437"/>
            <a:chExt cx="3270265" cy="5726952"/>
          </a:xfrm>
        </p:grpSpPr>
        <p:pic>
          <p:nvPicPr>
            <p:cNvPr id="176" name="hand1_m_bot_seg_1_cropped.png" descr="hand1_m_bot_seg_1_cropped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461103"/>
              <a:ext cx="3270266" cy="4375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M"/>
            <p:cNvSpPr txBox="1"/>
            <p:nvPr/>
          </p:nvSpPr>
          <p:spPr>
            <a:xfrm>
              <a:off x="1112163" y="109437"/>
              <a:ext cx="1045939" cy="14092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</a:t>
              </a:r>
            </a:p>
          </p:txBody>
        </p:sp>
      </p:grpSp>
      <p:sp>
        <p:nvSpPr>
          <p:cNvPr id="179" name="A"/>
          <p:cNvSpPr txBox="1"/>
          <p:nvPr/>
        </p:nvSpPr>
        <p:spPr>
          <a:xfrm>
            <a:off x="2013385" y="2225326"/>
            <a:ext cx="55453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"/>
          <p:cNvSpPr/>
          <p:nvPr/>
        </p:nvSpPr>
        <p:spPr>
          <a:xfrm>
            <a:off x="3583879" y="423675"/>
            <a:ext cx="1618265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85" name="Group"/>
          <p:cNvGrpSpPr/>
          <p:nvPr/>
        </p:nvGrpSpPr>
        <p:grpSpPr>
          <a:xfrm>
            <a:off x="1697635" y="2615012"/>
            <a:ext cx="1971999" cy="3501948"/>
            <a:chOff x="0" y="0"/>
            <a:chExt cx="1971997" cy="3501946"/>
          </a:xfrm>
        </p:grpSpPr>
        <p:pic>
          <p:nvPicPr>
            <p:cNvPr id="183" name="hand1_a_bot_seg_1_cropped.png" descr="hand1_a_bot_seg_1_cropp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7535" y="0"/>
              <a:ext cx="1681765" cy="24675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Raw image"/>
            <p:cNvSpPr txBox="1"/>
            <p:nvPr/>
          </p:nvSpPr>
          <p:spPr>
            <a:xfrm>
              <a:off x="-1" y="2968546"/>
              <a:ext cx="1971999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Raw image</a:t>
              </a: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4090641" y="2612038"/>
            <a:ext cx="3844702" cy="3596120"/>
            <a:chOff x="0" y="-2974"/>
            <a:chExt cx="3844701" cy="3596118"/>
          </a:xfrm>
        </p:grpSpPr>
        <p:sp>
          <p:nvSpPr>
            <p:cNvPr id="186" name="Line"/>
            <p:cNvSpPr/>
            <p:nvPr/>
          </p:nvSpPr>
          <p:spPr>
            <a:xfrm>
              <a:off x="0" y="1312098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87" name="Padding"/>
            <p:cNvSpPr txBox="1"/>
            <p:nvPr/>
          </p:nvSpPr>
          <p:spPr>
            <a:xfrm>
              <a:off x="1507423" y="3059744"/>
              <a:ext cx="2197366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Padding</a:t>
              </a:r>
            </a:p>
          </p:txBody>
        </p:sp>
        <p:pic>
          <p:nvPicPr>
            <p:cNvPr id="188" name="pad_hand1_a_bot_seg_1_cropped.png" descr="pad_hand1_a_bo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67510" y="-2975"/>
              <a:ext cx="2477192" cy="2477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0" name="~1500 images…"/>
          <p:cNvSpPr txBox="1"/>
          <p:nvPr/>
        </p:nvSpPr>
        <p:spPr>
          <a:xfrm>
            <a:off x="1126845" y="7148270"/>
            <a:ext cx="1075111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~1500 images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</a:pPr>
            <a:r>
              <a:t>~55 / class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8610755" y="2720435"/>
            <a:ext cx="3670338" cy="3396525"/>
            <a:chOff x="0" y="0"/>
            <a:chExt cx="3670337" cy="3396523"/>
          </a:xfrm>
        </p:grpSpPr>
        <p:sp>
          <p:nvSpPr>
            <p:cNvPr id="191" name="Line"/>
            <p:cNvSpPr/>
            <p:nvPr/>
          </p:nvSpPr>
          <p:spPr>
            <a:xfrm>
              <a:off x="1378508" y="405144"/>
              <a:ext cx="1396758" cy="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2" name="244 x 244"/>
            <p:cNvSpPr txBox="1"/>
            <p:nvPr/>
          </p:nvSpPr>
          <p:spPr>
            <a:xfrm>
              <a:off x="1511246" y="0"/>
              <a:ext cx="113128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244 x 244</a:t>
              </a:r>
            </a:p>
          </p:txBody>
        </p:sp>
        <p:sp>
          <p:nvSpPr>
            <p:cNvPr id="193" name="Line"/>
            <p:cNvSpPr/>
            <p:nvPr/>
          </p:nvSpPr>
          <p:spPr>
            <a:xfrm>
              <a:off x="0" y="1206675"/>
              <a:ext cx="898157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4" name="Re-size for NN"/>
            <p:cNvSpPr txBox="1"/>
            <p:nvPr/>
          </p:nvSpPr>
          <p:spPr>
            <a:xfrm>
              <a:off x="341981" y="2863123"/>
              <a:ext cx="3328357" cy="533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800" b="1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Re-size for NN</a:t>
              </a:r>
            </a:p>
          </p:txBody>
        </p:sp>
        <p:sp>
          <p:nvSpPr>
            <p:cNvPr id="195" name="Line"/>
            <p:cNvSpPr/>
            <p:nvPr/>
          </p:nvSpPr>
          <p:spPr>
            <a:xfrm flipH="1">
              <a:off x="2901505" y="571675"/>
              <a:ext cx="1" cy="127000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96" name="pad_hand1_a_bot_seg_1_cropped.png" descr="pad_hand1_a_bot_seg_1_cropped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1424847" y="592120"/>
              <a:ext cx="1236760" cy="12367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animBg="1" advAuto="0"/>
      <p:bldP spid="190" grpId="3" animBg="1" advAuto="0"/>
      <p:bldP spid="197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ctangle"/>
          <p:cNvSpPr/>
          <p:nvPr/>
        </p:nvSpPr>
        <p:spPr>
          <a:xfrm>
            <a:off x="5667867" y="423675"/>
            <a:ext cx="3699042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5938" y="2698923"/>
            <a:ext cx="10752924" cy="4807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rcRect t="36663" b="33597"/>
          <a:stretch>
            <a:fillRect/>
          </a:stretch>
        </p:blipFill>
        <p:spPr>
          <a:xfrm>
            <a:off x="1550987" y="70417"/>
            <a:ext cx="9902941" cy="1945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Rectangle"/>
          <p:cNvSpPr/>
          <p:nvPr/>
        </p:nvSpPr>
        <p:spPr>
          <a:xfrm>
            <a:off x="9833874" y="439145"/>
            <a:ext cx="1618266" cy="1049299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08" name="Group"/>
          <p:cNvGrpSpPr/>
          <p:nvPr/>
        </p:nvGrpSpPr>
        <p:grpSpPr>
          <a:xfrm>
            <a:off x="5359644" y="2191310"/>
            <a:ext cx="7115901" cy="6098968"/>
            <a:chOff x="0" y="0"/>
            <a:chExt cx="7115899" cy="6098966"/>
          </a:xfrm>
        </p:grpSpPr>
        <p:pic>
          <p:nvPicPr>
            <p:cNvPr id="205" name="processed_c_034.png" descr="processed_c_034.png"/>
            <p:cNvPicPr>
              <a:picLocks noChangeAspect="1"/>
            </p:cNvPicPr>
            <p:nvPr/>
          </p:nvPicPr>
          <p:blipFill>
            <a:blip r:embed="rId4">
              <a:alphaModFix amt="49854"/>
              <a:extLst/>
            </a:blip>
            <a:stretch>
              <a:fillRect/>
            </a:stretch>
          </p:blipFill>
          <p:spPr>
            <a:xfrm>
              <a:off x="903716" y="476841"/>
              <a:ext cx="4694479" cy="4694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Line"/>
            <p:cNvSpPr/>
            <p:nvPr/>
          </p:nvSpPr>
          <p:spPr>
            <a:xfrm flipV="1">
              <a:off x="328471" y="127000"/>
              <a:ext cx="5844967" cy="584496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7" name="Line"/>
            <p:cNvSpPr/>
            <p:nvPr/>
          </p:nvSpPr>
          <p:spPr>
            <a:xfrm>
              <a:off x="0" y="-1"/>
              <a:ext cx="7115900" cy="60989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09" name="Screen Shot 2017-10-18 at 15.26.10.png" descr="Screen Shot 2017-10-18 at 15.26.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1422" y="3013481"/>
            <a:ext cx="5227932" cy="4994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 Shot 2017-10-18 at 15.29.26.png" descr="Screen Shot 2017-10-18 at 15.29.26.png"/>
          <p:cNvPicPr>
            <a:picLocks noChangeAspect="1"/>
          </p:cNvPicPr>
          <p:nvPr/>
        </p:nvPicPr>
        <p:blipFill>
          <a:blip r:embed="rId6">
            <a:extLst/>
          </a:blip>
          <a:srcRect t="11625" b="3692"/>
          <a:stretch>
            <a:fillRect/>
          </a:stretch>
        </p:blipFill>
        <p:spPr>
          <a:xfrm>
            <a:off x="541250" y="3834319"/>
            <a:ext cx="5248258" cy="3633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3" animBg="1" advAuto="0"/>
      <p:bldP spid="209" grpId="1" animBg="1" advAuto="0"/>
      <p:bldP spid="210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536</Words>
  <Application>Microsoft Macintosh PowerPoint</Application>
  <PresentationFormat>Custom</PresentationFormat>
  <Paragraphs>194</Paragraphs>
  <Slides>24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Helvetica</vt:lpstr>
      <vt:lpstr>Helvetica Light</vt:lpstr>
      <vt:lpstr>Helvetica Neue</vt:lpstr>
      <vt:lpstr>Helvetica Neue Medium</vt:lpstr>
      <vt:lpstr>White</vt:lpstr>
      <vt:lpstr>Sign2Text</vt:lpstr>
      <vt:lpstr>Real-time translation of Sign Language into text</vt:lpstr>
      <vt:lpstr>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Thanks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Sign2Text</dc:title>
  <cp:lastModifiedBy>Belal Chaudhary</cp:lastModifiedBy>
  <cp:revision>3</cp:revision>
  <dcterms:modified xsi:type="dcterms:W3CDTF">2017-10-20T16:02:54Z</dcterms:modified>
</cp:coreProperties>
</file>